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93" r:id="rId4"/>
    <p:sldId id="258" r:id="rId5"/>
    <p:sldId id="260" r:id="rId6"/>
    <p:sldId id="261" r:id="rId7"/>
    <p:sldId id="262" r:id="rId8"/>
    <p:sldId id="278" r:id="rId9"/>
    <p:sldId id="279" r:id="rId10"/>
    <p:sldId id="263" r:id="rId11"/>
    <p:sldId id="280" r:id="rId12"/>
    <p:sldId id="281" r:id="rId13"/>
    <p:sldId id="264" r:id="rId14"/>
    <p:sldId id="284" r:id="rId15"/>
    <p:sldId id="285" r:id="rId16"/>
    <p:sldId id="283" r:id="rId17"/>
    <p:sldId id="276" r:id="rId18"/>
    <p:sldId id="277" r:id="rId19"/>
    <p:sldId id="282" r:id="rId20"/>
    <p:sldId id="265" r:id="rId21"/>
    <p:sldId id="266" r:id="rId22"/>
    <p:sldId id="268" r:id="rId23"/>
    <p:sldId id="286" r:id="rId24"/>
    <p:sldId id="294" r:id="rId25"/>
    <p:sldId id="270" r:id="rId26"/>
    <p:sldId id="267" r:id="rId27"/>
    <p:sldId id="287" r:id="rId28"/>
    <p:sldId id="288" r:id="rId29"/>
    <p:sldId id="269" r:id="rId30"/>
    <p:sldId id="289" r:id="rId31"/>
    <p:sldId id="290" r:id="rId32"/>
    <p:sldId id="291" r:id="rId33"/>
    <p:sldId id="292" r:id="rId34"/>
    <p:sldId id="271" r:id="rId35"/>
    <p:sldId id="272" r:id="rId36"/>
    <p:sldId id="273" r:id="rId37"/>
    <p:sldId id="295" r:id="rId38"/>
    <p:sldId id="296" r:id="rId39"/>
    <p:sldId id="275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Book Antiqua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1"/>
    <p:restoredTop sz="94556"/>
  </p:normalViewPr>
  <p:slideViewPr>
    <p:cSldViewPr snapToGrid="0" snapToObjects="1">
      <p:cViewPr varScale="1">
        <p:scale>
          <a:sx n="113" d="100"/>
          <a:sy n="113" d="100"/>
        </p:scale>
        <p:origin x="36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Overla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6" name="TextBox 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  <a:ea typeface="+mn-ea"/>
                  <a:cs typeface="+mn-cs"/>
                </a:rPr>
                <a:t></a:t>
              </a:r>
            </a:p>
          </p:txBody>
        </p:sp>
        <p:cxnSp>
          <p:nvCxnSpPr>
            <p:cNvPr id="7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2289E96-5C16-2949-B563-DE4C6E848575}" type="datetime1">
              <a:rPr lang="en-US"/>
              <a:pPr>
                <a:defRPr/>
              </a:pPr>
              <a:t>11/14/23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FE70F6D-5CF6-BF4C-868C-3EDC603BBC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63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  <a:cs typeface="Arial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9pPr>
            </a:lstStyle>
            <a:p>
              <a:pPr>
                <a:defRPr/>
              </a:pPr>
              <a:r>
                <a:rPr kumimoji="0" lang="en-US" sz="5400" smtClean="0">
                  <a:solidFill>
                    <a:srgbClr val="42FBFF"/>
                  </a:solidFill>
                  <a:latin typeface="Wingdings" charset="0"/>
                </a:rPr>
                <a:t></a:t>
              </a:r>
            </a:p>
          </p:txBody>
        </p:sp>
        <p:cxnSp>
          <p:nvCxnSpPr>
            <p:cNvPr id="6" name="Straight Connector 13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4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FEAF-AACF-5049-9CFA-FB1398088DF7}" type="datetime1">
              <a:rPr lang="en-US"/>
              <a:pPr>
                <a:defRPr/>
              </a:pPr>
              <a:t>11/14/23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2A66C-4F2E-9F40-96AB-B6F55F6A3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80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over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173163" y="2887663"/>
            <a:ext cx="6778625" cy="923925"/>
            <a:chOff x="1172584" y="1381459"/>
            <a:chExt cx="6779110" cy="92333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  <a:cs typeface="Arial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9pPr>
            </a:lstStyle>
            <a:p>
              <a:pPr>
                <a:defRPr/>
              </a:pPr>
              <a:r>
                <a:rPr kumimoji="0" lang="en-US" sz="5400" smtClean="0">
                  <a:solidFill>
                    <a:srgbClr val="42FBFF"/>
                  </a:solidFill>
                  <a:latin typeface="Wingdings" charset="0"/>
                </a:rPr>
                <a:t></a:t>
              </a:r>
            </a:p>
          </p:txBody>
        </p:sp>
        <p:cxnSp>
          <p:nvCxnSpPr>
            <p:cNvPr id="7" name="Straight Connector 9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 rot="10800000">
              <a:off x="4832033" y="1927207"/>
              <a:ext cx="3119661" cy="158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11E64-3589-ED49-A9FD-4880B01BCDAF}" type="datetime1">
              <a:rPr lang="en-US"/>
              <a:pPr>
                <a:defRPr/>
              </a:pPr>
              <a:t>11/14/23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BA54F-68B3-7649-ACEF-FC7CF2ACB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41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  <a:cs typeface="Arial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9pPr>
            </a:lstStyle>
            <a:p>
              <a:pPr>
                <a:defRPr/>
              </a:pPr>
              <a:r>
                <a:rPr kumimoji="0" lang="en-US" sz="5400" smtClean="0">
                  <a:solidFill>
                    <a:srgbClr val="42FBFF"/>
                  </a:solidFill>
                  <a:latin typeface="Wingdings" charset="0"/>
                </a:rPr>
                <a:t></a:t>
              </a:r>
            </a:p>
          </p:txBody>
        </p:sp>
        <p:cxnSp>
          <p:nvCxnSpPr>
            <p:cNvPr id="7" name="Straight Connector 1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52026-3A0A-5742-A4F6-CB40957518A2}" type="datetime1">
              <a:rPr lang="en-US"/>
              <a:pPr>
                <a:defRPr/>
              </a:pPr>
              <a:t>11/14/23</a:t>
            </a:fld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01E64-19F4-C141-A388-39F1624E7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24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  <a:cs typeface="Arial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9pPr>
            </a:lstStyle>
            <a:p>
              <a:pPr>
                <a:defRPr/>
              </a:pPr>
              <a:r>
                <a:rPr kumimoji="0" lang="en-US" sz="5400" smtClean="0">
                  <a:solidFill>
                    <a:srgbClr val="42FBFF"/>
                  </a:solidFill>
                  <a:latin typeface="Wingdings" charset="0"/>
                </a:rPr>
                <a:t></a:t>
              </a:r>
            </a:p>
          </p:txBody>
        </p:sp>
        <p:cxnSp>
          <p:nvCxnSpPr>
            <p:cNvPr id="9" name="Straight Connector 1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7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7DFC8-0991-8F40-9FDD-C68409B74EA7}" type="datetime1">
              <a:rPr lang="en-US"/>
              <a:pPr>
                <a:defRPr/>
              </a:pPr>
              <a:t>11/14/23</a:t>
            </a:fld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4EC8F-DB4B-DC4E-9CDE-41B6956FE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5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  <a:cs typeface="Arial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9pPr>
            </a:lstStyle>
            <a:p>
              <a:pPr>
                <a:defRPr/>
              </a:pPr>
              <a:r>
                <a:rPr kumimoji="0" lang="en-US" sz="5400" smtClean="0">
                  <a:solidFill>
                    <a:srgbClr val="42FBFF"/>
                  </a:solidFill>
                  <a:latin typeface="Wingdings" charset="0"/>
                </a:rPr>
                <a:t></a:t>
              </a:r>
            </a:p>
          </p:txBody>
        </p:sp>
        <p:cxnSp>
          <p:nvCxnSpPr>
            <p:cNvPr id="5" name="Straight Connector 1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E4CFD-F275-E049-9C14-32E5D76A07A1}" type="datetime1">
              <a:rPr lang="en-US"/>
              <a:pPr>
                <a:defRPr/>
              </a:pPr>
              <a:t>11/14/23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7B50D-F824-CD45-BDE0-FB014D11C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66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55CB7-E62D-2D47-8F7B-73C7F56D200A}" type="datetime1">
              <a:rPr lang="en-US"/>
              <a:pPr>
                <a:defRPr/>
              </a:pPr>
              <a:t>11/14/23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E6F6E-1BAB-5F48-8DA9-3AF5ADE32D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87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B6328-0239-0B4C-B0F0-FB68F349D30D}" type="datetime1">
              <a:rPr lang="en-US"/>
              <a:pPr>
                <a:defRPr/>
              </a:pPr>
              <a:t>11/14/23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CF12A-1213-1B4F-A92A-93F3507B27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0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57C2D-F963-264E-89C0-63C8390C7417}" type="datetime1">
              <a:rPr lang="en-US"/>
              <a:pPr>
                <a:defRPr/>
              </a:pPr>
              <a:t>11/14/23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C1ACF-C231-0446-9295-27BF21EF5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493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  <a:cs typeface="Arial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9pPr>
            </a:lstStyle>
            <a:p>
              <a:pPr>
                <a:defRPr/>
              </a:pPr>
              <a:r>
                <a:rPr kumimoji="0" lang="en-US" sz="5400" smtClean="0">
                  <a:solidFill>
                    <a:srgbClr val="42FBFF"/>
                  </a:solidFill>
                  <a:latin typeface="Wingdings" charset="0"/>
                </a:rPr>
                <a:t></a:t>
              </a:r>
            </a:p>
          </p:txBody>
        </p:sp>
        <p:cxnSp>
          <p:nvCxnSpPr>
            <p:cNvPr id="6" name="Straight Connector 15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6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08BC8-B29F-914C-95D1-859F5F24C89B}" type="datetime1">
              <a:rPr lang="en-US"/>
              <a:pPr>
                <a:defRPr/>
              </a:pPr>
              <a:t>11/14/23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35313-89C6-7347-B1EE-883148929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0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 rot="5400000">
            <a:off x="3908425" y="2881313"/>
            <a:ext cx="5481637" cy="922338"/>
            <a:chOff x="1815339" y="1381459"/>
            <a:chExt cx="5480154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3570" y="1384637"/>
              <a:ext cx="87765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  <a:cs typeface="Arial" charset="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charset="0"/>
                  <a:ea typeface="Arial" charset="0"/>
                </a:defRPr>
              </a:lvl9pPr>
            </a:lstStyle>
            <a:p>
              <a:pPr>
                <a:defRPr/>
              </a:pPr>
              <a:r>
                <a:rPr kumimoji="0" lang="en-US" sz="5400" smtClean="0">
                  <a:solidFill>
                    <a:srgbClr val="42FBFF"/>
                  </a:solidFill>
                  <a:latin typeface="Wingdings" charset="0"/>
                </a:rPr>
                <a:t></a:t>
              </a:r>
            </a:p>
          </p:txBody>
        </p:sp>
        <p:cxnSp>
          <p:nvCxnSpPr>
            <p:cNvPr id="6" name="Straight Connector 12"/>
            <p:cNvCxnSpPr/>
            <p:nvPr/>
          </p:nvCxnSpPr>
          <p:spPr>
            <a:xfrm flipH="1" flipV="1">
              <a:off x="1810576" y="1929735"/>
              <a:ext cx="2469482" cy="1589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3"/>
            <p:cNvCxnSpPr/>
            <p:nvPr/>
          </p:nvCxnSpPr>
          <p:spPr>
            <a:xfrm rot="10800000">
              <a:off x="4821250" y="1932913"/>
              <a:ext cx="2469482" cy="1589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ED7E5-6707-1249-95B6-1DAF9A5B4FA8}" type="datetime1">
              <a:rPr lang="en-US"/>
              <a:pPr>
                <a:defRPr/>
              </a:pPr>
              <a:t>11/14/23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CD80D-ED24-0C4F-ACCA-417D883C8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2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88975" y="569913"/>
            <a:ext cx="7756525" cy="10541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8500" y="2247900"/>
            <a:ext cx="7747000" cy="38782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63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DB70DEC-78CD-D44B-8E38-E0CABB410CD2}" type="datetime1">
              <a:rPr lang="en-US"/>
              <a:pPr>
                <a:defRPr/>
              </a:pPr>
              <a:t>11/14/23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0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8925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5D63454-8D42-514E-AF71-2F55E906F4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02" r:id="rId7"/>
    <p:sldLayoutId id="2147483803" r:id="rId8"/>
    <p:sldLayoutId id="2147483804" r:id="rId9"/>
    <p:sldLayoutId id="2147483811" r:id="rId10"/>
    <p:sldLayoutId id="2147483812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5400" kern="1200">
          <a:solidFill>
            <a:schemeClr val="tx2"/>
          </a:solidFill>
          <a:latin typeface="+mj-lt"/>
          <a:ea typeface="Arial" charset="0"/>
          <a:cs typeface="Arial" charset="0"/>
        </a:defRPr>
      </a:lvl1pPr>
      <a:lvl2pPr algn="ctr" rtl="0" fontAlgn="base">
        <a:spcBef>
          <a:spcPct val="0"/>
        </a:spcBef>
        <a:spcAft>
          <a:spcPct val="0"/>
        </a:spcAft>
        <a:defRPr kumimoji="1" sz="5400">
          <a:solidFill>
            <a:schemeClr val="tx2"/>
          </a:solidFill>
          <a:latin typeface="Book Antiqua" charset="0"/>
          <a:ea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kumimoji="1" sz="5400">
          <a:solidFill>
            <a:schemeClr val="tx2"/>
          </a:solidFill>
          <a:latin typeface="Book Antiqua" charset="0"/>
          <a:ea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kumimoji="1" sz="5400">
          <a:solidFill>
            <a:schemeClr val="tx2"/>
          </a:solidFill>
          <a:latin typeface="Book Antiqua" charset="0"/>
          <a:ea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kumimoji="1" sz="5400">
          <a:solidFill>
            <a:schemeClr val="tx2"/>
          </a:solidFill>
          <a:latin typeface="Book Antiqua" charset="0"/>
          <a:ea typeface="Arial" charset="0"/>
          <a:cs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125" indent="-36512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"/>
        <a:defRPr kumimoji="1" sz="2400" kern="1200">
          <a:solidFill>
            <a:srgbClr val="1A4F88"/>
          </a:solidFill>
          <a:latin typeface="+mn-lt"/>
          <a:ea typeface="Arial" charset="0"/>
          <a:cs typeface="Arial" charset="0"/>
        </a:defRPr>
      </a:lvl1pPr>
      <a:lvl2pPr marL="776288" indent="-36512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"/>
        <a:defRPr kumimoji="1" sz="2200" kern="1200">
          <a:solidFill>
            <a:srgbClr val="1A4F88"/>
          </a:solidFill>
          <a:latin typeface="+mn-lt"/>
          <a:ea typeface="Arial" charset="0"/>
          <a:cs typeface="+mn-cs"/>
        </a:defRPr>
      </a:lvl2pPr>
      <a:lvl3pPr marL="1143000" indent="-36512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"/>
        <a:defRPr kumimoji="1" sz="2000" kern="1200">
          <a:solidFill>
            <a:srgbClr val="1A4F88"/>
          </a:solidFill>
          <a:latin typeface="+mn-lt"/>
          <a:ea typeface="Arial" charset="0"/>
          <a:cs typeface="+mn-cs"/>
        </a:defRPr>
      </a:lvl3pPr>
      <a:lvl4pPr marL="1508125" indent="-319088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"/>
        <a:defRPr kumimoji="1" kern="1200">
          <a:solidFill>
            <a:srgbClr val="1A4F88"/>
          </a:solidFill>
          <a:latin typeface="+mn-lt"/>
          <a:ea typeface="Arial" charset="0"/>
          <a:cs typeface="+mn-cs"/>
        </a:defRPr>
      </a:lvl4pPr>
      <a:lvl5pPr marL="1828800" indent="-319088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"/>
        <a:defRPr kumimoji="1" sz="1600" kern="1200">
          <a:solidFill>
            <a:srgbClr val="1A4F88"/>
          </a:solidFill>
          <a:latin typeface="+mn-lt"/>
          <a:ea typeface="Arial" charset="0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Relationship Id="rId3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eg"/><Relationship Id="rId3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1185332" y="496711"/>
            <a:ext cx="6987823" cy="2623008"/>
          </a:xfrm>
          <a:extLst/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harcoal CY"/>
                <a:ea typeface="+mj-ea"/>
                <a:cs typeface="Charcoal CY"/>
              </a:rPr>
              <a:t>Значение подвига св. Старца Павла Таганрогского в истории нашего края.</a:t>
            </a:r>
            <a:r>
              <a:rPr kumimoji="0"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kumimoji="0"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+mj-ea"/>
                <a:cs typeface="+mj-cs"/>
              </a:rPr>
            </a:br>
            <a:endParaRPr kumimoji="0"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harcoal CY"/>
              <a:ea typeface="+mj-ea"/>
              <a:cs typeface="Charcoal CY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extLst/>
        </p:spPr>
        <p:txBody>
          <a:bodyPr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kumimoji="0" lang="ru-RU" sz="3600" b="1" i="1" dirty="0" smtClean="0">
                <a:ln w="50800"/>
                <a:solidFill>
                  <a:srgbClr val="000090"/>
                </a:solidFill>
                <a:effectLst/>
                <a:ea typeface="+mn-ea"/>
                <a:cs typeface="+mn-cs"/>
              </a:rPr>
              <a:t>«Мой куст никогда не будет пуст»</a:t>
            </a:r>
            <a:endParaRPr kumimoji="0" lang="ru-RU" sz="3600" b="1" i="1" dirty="0">
              <a:ln w="50800"/>
              <a:solidFill>
                <a:srgbClr val="000090"/>
              </a:solidFill>
              <a:effectLst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Название 3"/>
          <p:cNvSpPr>
            <a:spLocks noGrp="1"/>
          </p:cNvSpPr>
          <p:nvPr>
            <p:ph type="title"/>
          </p:nvPr>
        </p:nvSpPr>
        <p:spPr>
          <a:xfrm>
            <a:off x="112889" y="214489"/>
            <a:ext cx="8332611" cy="1409524"/>
          </a:xfrm>
        </p:spPr>
        <p:txBody>
          <a:bodyPr/>
          <a:lstStyle/>
          <a:p>
            <a:r>
              <a:rPr lang="ru-RU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20 июня 1999 г. в Таганроге состоялось  прославление в лике  святых  святого праведного Павла Таганрогского. </a:t>
            </a:r>
            <a:br>
              <a:rPr lang="ru-RU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r>
              <a:rPr lang="ru-RU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 </a:t>
            </a:r>
            <a:r>
              <a:rPr kumimoji="0" lang="ru-RU" sz="2000" dirty="0">
                <a:latin typeface="Times New Roman" charset="0"/>
              </a:rPr>
              <a:t/>
            </a:r>
            <a:br>
              <a:rPr kumimoji="0" lang="ru-RU" sz="2000" dirty="0">
                <a:latin typeface="Times New Roman" charset="0"/>
              </a:rPr>
            </a:br>
            <a:endParaRPr kumimoji="0" lang="ru-RU" sz="2000" dirty="0">
              <a:latin typeface="Times New Roman" charset="0"/>
            </a:endParaRPr>
          </a:p>
        </p:txBody>
      </p:sp>
      <p:pic>
        <p:nvPicPr>
          <p:cNvPr id="14338" name="Содержимое 6" descr="13391439_1035021086567045_339955776514095932_o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9" r="17339"/>
          <a:stretch>
            <a:fillRect/>
          </a:stretch>
        </p:blipFill>
        <p:spPr>
          <a:xfrm>
            <a:off x="685800" y="2239963"/>
            <a:ext cx="3803650" cy="3876675"/>
          </a:xfrm>
        </p:spPr>
      </p:pic>
      <p:pic>
        <p:nvPicPr>
          <p:cNvPr id="14339" name="Содержимое 7" descr="13418589_1035019723233848_1966928254040493637_o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r="17316"/>
          <a:stretch>
            <a:fillRect/>
          </a:stretch>
        </p:blipFill>
        <p:spPr>
          <a:xfrm>
            <a:off x="4645025" y="2239963"/>
            <a:ext cx="3803650" cy="3876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r="4381"/>
          <a:stretch>
            <a:fillRect/>
          </a:stretch>
        </p:blipFill>
        <p:spPr>
          <a:xfrm>
            <a:off x="496711" y="1057274"/>
            <a:ext cx="7528278" cy="56462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8356" y="90310"/>
            <a:ext cx="88956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chemeClr val="accent4">
                    <a:lumMod val="1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Во 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время прославления </a:t>
            </a:r>
            <a:r>
              <a:rPr lang="ru-RU" b="1" dirty="0">
                <a:solidFill>
                  <a:schemeClr val="accent4">
                    <a:lumMod val="1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святого,  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произошло </a:t>
            </a:r>
            <a:r>
              <a:rPr lang="ru-RU" b="1" dirty="0">
                <a:solidFill>
                  <a:schemeClr val="accent4">
                    <a:lumMod val="1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чудо, свидетелями которого стали тысячи людей. Вокруг солнца образовался радужный круг, который искрился и 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играл.</a:t>
            </a:r>
            <a:endParaRPr lang="ru-RU" sz="1600" b="1" dirty="0">
              <a:solidFill>
                <a:schemeClr val="accent4">
                  <a:lumMod val="10000"/>
                </a:schemeClr>
              </a:solidFill>
              <a:effectLst/>
              <a:latin typeface="Cambria" charset="0"/>
              <a:ea typeface="ＭＳ 明朝" charset="-128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4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400">
                <a:solidFill>
                  <a:srgbClr val="800000"/>
                </a:solidFill>
                <a:latin typeface="Times New Roman" charset="0"/>
              </a:rPr>
              <a:t>Бог хочет, чтобы люди были счастливыми.</a:t>
            </a:r>
            <a:br>
              <a:rPr kumimoji="0" lang="ru-RU" sz="2400">
                <a:solidFill>
                  <a:srgbClr val="800000"/>
                </a:solidFill>
                <a:latin typeface="Times New Roman" charset="0"/>
              </a:rPr>
            </a:br>
            <a:r>
              <a:rPr kumimoji="0" lang="ru-RU" sz="2400">
                <a:solidFill>
                  <a:srgbClr val="800000"/>
                </a:solidFill>
                <a:latin typeface="Times New Roman" charset="0"/>
              </a:rPr>
              <a:t>Если бы мы жили в соответствии с Евангелием, то мы бы  всегда радовались.</a:t>
            </a:r>
            <a:br>
              <a:rPr kumimoji="0" lang="ru-RU" sz="2400">
                <a:solidFill>
                  <a:srgbClr val="800000"/>
                </a:solidFill>
                <a:latin typeface="Times New Roman" charset="0"/>
              </a:rPr>
            </a:br>
            <a:endParaRPr kumimoji="0" lang="ru-RU" sz="240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5" name="Содержимое 4" descr="88954d9bcdab24cb3_303662_l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r="17277"/>
          <a:stretch>
            <a:fillRect/>
          </a:stretch>
        </p:blipFill>
        <p:spPr>
          <a:prstGeom prst="ellipse">
            <a:avLst/>
          </a:prstGeom>
          <a:ln w="63500" cap="rnd">
            <a:solidFill>
              <a:schemeClr val="accent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Содержимое 11" descr="mumi-troll-i-kometa-tuve-yansson-336-large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6" b="15056"/>
          <a:stretch>
            <a:fillRect/>
          </a:stretch>
        </p:blipFill>
        <p:spPr>
          <a:xfrm>
            <a:off x="4645025" y="2239963"/>
            <a:ext cx="3803650" cy="3876675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Содержимое 6" descr="maxresdefault (1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77" r="-6177"/>
          <a:stretch>
            <a:fillRect/>
          </a:stretch>
        </p:blipFill>
        <p:spPr/>
      </p:pic>
      <p:sp>
        <p:nvSpPr>
          <p:cNvPr id="5" name="Название 4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ru-RU" sz="2400" dirty="0">
                <a:solidFill>
                  <a:schemeClr val="accent5">
                    <a:lumMod val="75000"/>
                  </a:schemeClr>
                </a:solidFill>
                <a:latin typeface="Charcoal CY"/>
                <a:ea typeface="+mj-ea"/>
                <a:cs typeface="Charcoal CY"/>
              </a:rPr>
              <a:t>Изучая жизнь святых, мы понимаем, что Бог , Его Церковь и святые являются для нас ориентирами для счастливой жизни.</a:t>
            </a:r>
            <a:br>
              <a:rPr kumimoji="0" lang="ru-RU" sz="2400" dirty="0">
                <a:solidFill>
                  <a:schemeClr val="accent5">
                    <a:lumMod val="75000"/>
                  </a:schemeClr>
                </a:solidFill>
                <a:latin typeface="Charcoal CY"/>
                <a:ea typeface="+mj-ea"/>
                <a:cs typeface="Charcoal CY"/>
              </a:rPr>
            </a:br>
            <a:endParaRPr kumimoji="0" lang="ru-RU" sz="2400" dirty="0">
              <a:solidFill>
                <a:schemeClr val="accent5">
                  <a:lumMod val="75000"/>
                </a:schemeClr>
              </a:solidFill>
              <a:latin typeface="Charcoal CY"/>
              <a:ea typeface="+mj-ea"/>
              <a:cs typeface="Charcoal C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>
                <a:solidFill>
                  <a:srgbClr val="000090"/>
                </a:solidFill>
                <a:latin typeface="Charcoal CY" charset="0"/>
                <a:cs typeface="Charcoal CY" charset="0"/>
              </a:rPr>
              <a:t>Святые угодники  исполнили Евангелие всей своей жизнью. Они делали это ради Бога и людей, забывая о себе.</a:t>
            </a:r>
            <a:br>
              <a:rPr kumimoji="0" lang="ru-RU" sz="2800">
                <a:solidFill>
                  <a:srgbClr val="000090"/>
                </a:solidFill>
                <a:latin typeface="Charcoal CY" charset="0"/>
                <a:cs typeface="Charcoal CY" charset="0"/>
              </a:rPr>
            </a:br>
            <a:endParaRPr kumimoji="0" lang="ru-RU" sz="2800">
              <a:solidFill>
                <a:srgbClr val="000090"/>
              </a:solidFill>
              <a:latin typeface="Charcoal CY" charset="0"/>
              <a:cs typeface="Charcoal CY" charset="0"/>
            </a:endParaRPr>
          </a:p>
        </p:txBody>
      </p:sp>
      <p:pic>
        <p:nvPicPr>
          <p:cNvPr id="17410" name="Содержимое 4" descr="1acefe1a65d472e92e405175a26e82a1.jpe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201" r="-25201"/>
          <a:stretch>
            <a:fillRect/>
          </a:stretch>
        </p:blipFill>
        <p:spPr>
          <a:xfrm>
            <a:off x="685800" y="2239963"/>
            <a:ext cx="3803650" cy="3876675"/>
          </a:xfrm>
        </p:spPr>
      </p:pic>
      <p:pic>
        <p:nvPicPr>
          <p:cNvPr id="17411" name="Содержимое 5" descr="icon_novomucheniki11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32" r="-9032"/>
          <a:stretch>
            <a:fillRect/>
          </a:stretch>
        </p:blipFill>
        <p:spPr>
          <a:xfrm>
            <a:off x="4645025" y="2239963"/>
            <a:ext cx="3803650" cy="3876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3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ru-RU" sz="3600" dirty="0">
                <a:solidFill>
                  <a:schemeClr val="tx1"/>
                </a:solidFill>
                <a:latin typeface="+mn-lt"/>
                <a:ea typeface="+mj-ea"/>
                <a:cs typeface="Bangla MN"/>
              </a:rPr>
              <a:t>В наших краях </a:t>
            </a:r>
            <a:r>
              <a:rPr kumimoji="0" lang="ru-RU" sz="3600" dirty="0" smtClean="0">
                <a:solidFill>
                  <a:schemeClr val="tx1"/>
                </a:solidFill>
                <a:latin typeface="+mn-lt"/>
                <a:ea typeface="+mj-ea"/>
                <a:cs typeface="Bangla MN"/>
              </a:rPr>
              <a:t> </a:t>
            </a:r>
            <a:r>
              <a:rPr kumimoji="0" lang="ru-RU" sz="3600" dirty="0">
                <a:solidFill>
                  <a:schemeClr val="tx1"/>
                </a:solidFill>
                <a:latin typeface="+mn-lt"/>
                <a:ea typeface="+mj-ea"/>
                <a:cs typeface="Bangla MN"/>
              </a:rPr>
              <a:t>нес </a:t>
            </a:r>
            <a:r>
              <a:rPr kumimoji="0" lang="ru-RU" sz="3600" dirty="0" smtClean="0">
                <a:solidFill>
                  <a:schemeClr val="tx1"/>
                </a:solidFill>
                <a:latin typeface="+mn-lt"/>
                <a:ea typeface="+mj-ea"/>
                <a:cs typeface="Bangla MN"/>
              </a:rPr>
              <a:t>свой жизненный  </a:t>
            </a:r>
            <a:r>
              <a:rPr kumimoji="0" lang="ru-RU" sz="3600" dirty="0">
                <a:solidFill>
                  <a:schemeClr val="tx1"/>
                </a:solidFill>
                <a:latin typeface="+mn-lt"/>
                <a:ea typeface="+mj-ea"/>
                <a:cs typeface="Bangla MN"/>
              </a:rPr>
              <a:t>подвиг святой старец Павел Таганрогский.</a:t>
            </a:r>
            <a:br>
              <a:rPr kumimoji="0" lang="ru-RU" sz="3600" dirty="0">
                <a:solidFill>
                  <a:schemeClr val="tx1"/>
                </a:solidFill>
                <a:latin typeface="+mn-lt"/>
                <a:ea typeface="+mj-ea"/>
                <a:cs typeface="Bangla MN"/>
              </a:rPr>
            </a:br>
            <a:endParaRPr kumimoji="0" lang="ru-RU" sz="3600" dirty="0">
              <a:solidFill>
                <a:schemeClr val="tx1"/>
              </a:solidFill>
              <a:latin typeface="+mn-lt"/>
              <a:ea typeface="+mj-ea"/>
              <a:cs typeface="Bangla MN"/>
            </a:endParaRPr>
          </a:p>
        </p:txBody>
      </p:sp>
      <p:pic>
        <p:nvPicPr>
          <p:cNvPr id="18434" name="Содержимое 6" descr="1129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097" r="-21097"/>
          <a:stretch>
            <a:fillRect/>
          </a:stretch>
        </p:blipFill>
        <p:spPr>
          <a:xfrm>
            <a:off x="685800" y="2251252"/>
            <a:ext cx="3803650" cy="3876675"/>
          </a:xfrm>
        </p:spPr>
      </p:pic>
      <p:pic>
        <p:nvPicPr>
          <p:cNvPr id="18435" name="Содержимое 7" descr="USjVoWdX8RA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" r="941"/>
          <a:stretch>
            <a:fillRect/>
          </a:stretch>
        </p:blipFill>
        <p:spPr>
          <a:xfrm>
            <a:off x="4645025" y="2239963"/>
            <a:ext cx="3803650" cy="3876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" b="43"/>
          <a:stretch>
            <a:fillRect/>
          </a:stretch>
        </p:blipFill>
        <p:spPr>
          <a:xfrm>
            <a:off x="419376" y="304799"/>
            <a:ext cx="4468442" cy="59436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02578" y="485421"/>
            <a:ext cx="32060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Павел с детства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был смышленым и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образованным,все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его мысли и чистая его душа   были устремлены  к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Богу . </a:t>
            </a:r>
          </a:p>
          <a:p>
            <a:endParaRPr lang="ru-RU" sz="2400" dirty="0">
              <a:solidFill>
                <a:schemeClr val="accent1">
                  <a:lumMod val="75000"/>
                </a:schemeClr>
              </a:solidFill>
              <a:latin typeface="Calibri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Он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заступался за тех, кого обижали, любил уединяться для молитвы.  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Calibri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libri" charset="0"/>
              </a:rPr>
              <a:t>Все обычаи светской жизни его не интересовали. </a:t>
            </a:r>
          </a:p>
        </p:txBody>
      </p:sp>
    </p:spTree>
    <p:extLst>
      <p:ext uri="{BB962C8B-B14F-4D97-AF65-F5344CB8AC3E}">
        <p14:creationId xmlns:p14="http://schemas.microsoft.com/office/powerpoint/2010/main" val="161179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естеров Михаил &quot;Под благовест&quot;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r="97"/>
          <a:stretch>
            <a:fillRect/>
          </a:stretch>
        </p:blipFill>
        <p:spPr>
          <a:xfrm>
            <a:off x="419100" y="233363"/>
            <a:ext cx="4640263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83200" y="688621"/>
            <a:ext cx="317217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В 16 лет он ушел из дома на богомолье , для того, чтобы постранствовать по  святым местам  Руси, понести трудности </a:t>
            </a:r>
            <a:r>
              <a:rPr lang="ru-RU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пути.</a:t>
            </a:r>
          </a:p>
          <a:p>
            <a:r>
              <a:rPr lang="ru-RU" sz="2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Он странствовал 10 лет.</a:t>
            </a:r>
            <a:endParaRPr lang="ru-RU" sz="2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54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ru-RU" sz="2800" dirty="0">
                <a:solidFill>
                  <a:schemeClr val="accent4">
                    <a:lumMod val="25000"/>
                  </a:schemeClr>
                </a:solidFill>
                <a:ea typeface="+mj-ea"/>
                <a:cs typeface="+mj-cs"/>
              </a:rPr>
              <a:t>Св. Старец Павел научился праведной жизни, посещая монастыри и святыни земли русской, советуясь с мудрыми старцами.</a:t>
            </a:r>
            <a:br>
              <a:rPr kumimoji="0" lang="ru-RU" sz="2800" dirty="0">
                <a:solidFill>
                  <a:schemeClr val="accent4">
                    <a:lumMod val="25000"/>
                  </a:schemeClr>
                </a:solidFill>
                <a:ea typeface="+mj-ea"/>
                <a:cs typeface="+mj-cs"/>
              </a:rPr>
            </a:br>
            <a:endParaRPr kumimoji="0" lang="ru-RU" sz="2800" dirty="0">
              <a:solidFill>
                <a:schemeClr val="accent4">
                  <a:lumMod val="2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7" name="Содержимое 6" descr="b4b147bc522828731f1a016bfa72c073autor_id (1)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r="11816"/>
          <a:stretch>
            <a:fillRect/>
          </a:stretch>
        </p:blipFill>
        <p:spPr>
          <a:xfrm>
            <a:off x="685800" y="2239963"/>
            <a:ext cx="3803650" cy="3876675"/>
          </a:xfrm>
          <a:ln w="127000" cap="sq">
            <a:solidFill>
              <a:schemeClr val="tx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Содержимое 8" descr="0920d6b9a9a4c66a7b0bf2b834a6d880.jpe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7" r="3787"/>
          <a:stretch>
            <a:fillRect/>
          </a:stretch>
        </p:blipFill>
        <p:spPr>
          <a:xfrm>
            <a:off x="4645025" y="2251252"/>
            <a:ext cx="3803650" cy="3876675"/>
          </a:xfrm>
          <a:ln w="1270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Нестеров Соловки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" r="7609"/>
          <a:stretch>
            <a:fillRect/>
          </a:stretch>
        </p:blipFill>
        <p:spPr>
          <a:xfrm>
            <a:off x="1095022" y="295275"/>
            <a:ext cx="7286978" cy="54652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1867" y="6175021"/>
            <a:ext cx="831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 charset="0"/>
              </a:rPr>
              <a:t>Бывал он даже и на севере Руси – в Соловецком монастыре. (Нестеров «Соловки»)</a:t>
            </a:r>
          </a:p>
        </p:txBody>
      </p:sp>
    </p:spTree>
    <p:extLst>
      <p:ext uri="{BB962C8B-B14F-4D97-AF65-F5344CB8AC3E}">
        <p14:creationId xmlns:p14="http://schemas.microsoft.com/office/powerpoint/2010/main" val="1522812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2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24" b="-15324"/>
          <a:stretch>
            <a:fillRect/>
          </a:stretch>
        </p:blipFill>
        <p:spPr>
          <a:xfrm>
            <a:off x="419100" y="233363"/>
            <a:ext cx="4640263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6090" y="970843"/>
            <a:ext cx="31834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За </a:t>
            </a:r>
            <a:r>
              <a:rPr lang="ru-RU" sz="2400" b="1" dirty="0">
                <a:solidFill>
                  <a:srgbClr val="002060"/>
                </a:solidFill>
              </a:rPr>
              <a:t>его помощь в трудных делах и бедах   народ стал именовать его «старцем», подобно тому, как именуются опытные монахи-духовники</a:t>
            </a:r>
          </a:p>
        </p:txBody>
      </p:sp>
    </p:spTree>
    <p:extLst>
      <p:ext uri="{BB962C8B-B14F-4D97-AF65-F5344CB8AC3E}">
        <p14:creationId xmlns:p14="http://schemas.microsoft.com/office/powerpoint/2010/main" val="182250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78800_c5f45a0a_X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6" b="16626"/>
          <a:stretch>
            <a:fillRect/>
          </a:stretch>
        </p:blipFill>
        <p:spPr>
          <a:ln w="1270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Название 2"/>
          <p:cNvSpPr>
            <a:spLocks noGrp="1"/>
          </p:cNvSpPr>
          <p:nvPr>
            <p:ph type="title"/>
          </p:nvPr>
        </p:nvSpPr>
        <p:spPr>
          <a:xfrm>
            <a:off x="395112" y="169333"/>
            <a:ext cx="8050388" cy="1569156"/>
          </a:xfrm>
          <a:extLst/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ru-RU" sz="2400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/>
                <a:ea typeface="+mj-ea"/>
                <a:cs typeface="Cambria"/>
              </a:rPr>
              <a:t>В возрасте 25 лет свое </a:t>
            </a:r>
            <a:r>
              <a:rPr kumimoji="0" lang="ru-RU" sz="2400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/>
                <a:ea typeface="+mj-ea"/>
                <a:cs typeface="Cambria"/>
              </a:rPr>
              <a:t>богатое имущество раздал бедным и </a:t>
            </a:r>
            <a:r>
              <a:rPr kumimoji="0" lang="ru-RU" sz="2400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/>
                <a:ea typeface="+mj-ea"/>
                <a:cs typeface="Cambria"/>
              </a:rPr>
              <a:t>монастырям . </a:t>
            </a:r>
            <a:r>
              <a:rPr kumimoji="0"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harcoal CY"/>
                <a:ea typeface="+mj-ea"/>
                <a:cs typeface="Charcoal CY"/>
              </a:rPr>
              <a:t/>
            </a:r>
            <a:br>
              <a:rPr kumimoji="0"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harcoal CY"/>
                <a:ea typeface="+mj-ea"/>
                <a:cs typeface="Charcoal CY"/>
              </a:rPr>
            </a:br>
            <a:r>
              <a:rPr kumimoji="0"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venir Next Demi Bold"/>
                <a:ea typeface="+mj-ea"/>
                <a:cs typeface="Avenir Next Demi Bold"/>
              </a:rPr>
              <a:t>Чтобы никакое земное попечение не отвлекало его от Христа. </a:t>
            </a:r>
            <a:endParaRPr kumimoji="0"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venir Next Demi Bold"/>
              <a:ea typeface="+mj-ea"/>
              <a:cs typeface="Avenir Next Demi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1512" y="1230488"/>
            <a:ext cx="79022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</a:t>
            </a:r>
            <a:r>
              <a:rPr lang="ru-RU" sz="2400" dirty="0" smtClean="0"/>
              <a:t> </a:t>
            </a:r>
            <a:r>
              <a:rPr lang="ru-RU" sz="2400" dirty="0"/>
              <a:t>возрасте  30 или 35 лет поселился в Таганроге, </a:t>
            </a:r>
            <a:endParaRPr lang="ru-RU" sz="2400" dirty="0" smtClean="0"/>
          </a:p>
          <a:p>
            <a:r>
              <a:rPr lang="ru-RU" sz="2400" dirty="0" smtClean="0"/>
              <a:t>по </a:t>
            </a:r>
            <a:r>
              <a:rPr lang="ru-RU" sz="2400" dirty="0"/>
              <a:t>велению Божию нанял себе квартиру на </a:t>
            </a:r>
            <a:r>
              <a:rPr lang="ru-RU" sz="2400" dirty="0" err="1"/>
              <a:t>Депальдовском</a:t>
            </a:r>
            <a:r>
              <a:rPr lang="ru-RU" sz="2400" dirty="0"/>
              <a:t> переулке </a:t>
            </a:r>
            <a:endParaRPr lang="ru-RU" sz="2400" dirty="0" smtClean="0"/>
          </a:p>
          <a:p>
            <a:r>
              <a:rPr lang="ru-RU" sz="2400" dirty="0" smtClean="0"/>
              <a:t>(</a:t>
            </a:r>
            <a:r>
              <a:rPr lang="ru-RU" sz="2400" dirty="0"/>
              <a:t>ныне пер. Тургеневский 82</a:t>
            </a:r>
            <a:r>
              <a:rPr lang="ru-RU" sz="2400" dirty="0" smtClean="0"/>
              <a:t>),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где жил до  1879 года, до самой смерти, </a:t>
            </a:r>
            <a:endParaRPr lang="ru-RU" sz="2400" dirty="0" smtClean="0"/>
          </a:p>
          <a:p>
            <a:r>
              <a:rPr lang="ru-RU" sz="2400" dirty="0" smtClean="0"/>
              <a:t>умер </a:t>
            </a:r>
            <a:r>
              <a:rPr lang="ru-RU" sz="2400" dirty="0"/>
              <a:t>в 86 лет . </a:t>
            </a:r>
          </a:p>
        </p:txBody>
      </p:sp>
    </p:spTree>
    <p:extLst>
      <p:ext uri="{BB962C8B-B14F-4D97-AF65-F5344CB8AC3E}">
        <p14:creationId xmlns:p14="http://schemas.microsoft.com/office/powerpoint/2010/main" val="1905607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r="566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11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" r="5639"/>
          <a:stretch>
            <a:fillRect/>
          </a:stretch>
        </p:blipFill>
        <p:spPr>
          <a:xfrm>
            <a:off x="857956" y="1072444"/>
            <a:ext cx="7307673" cy="548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86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Название 1"/>
          <p:cNvSpPr>
            <a:spLocks noGrp="1"/>
          </p:cNvSpPr>
          <p:nvPr>
            <p:ph type="title"/>
          </p:nvPr>
        </p:nvSpPr>
        <p:spPr>
          <a:xfrm>
            <a:off x="828675" y="414338"/>
            <a:ext cx="7321550" cy="1054100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charset="0"/>
              </a:rPr>
              <a:t>Вся жизнь старца была наполнена нелегким трудом и молитвой. Старец  каждый день много и тяжело трудился.</a:t>
            </a:r>
          </a:p>
        </p:txBody>
      </p:sp>
      <p:pic>
        <p:nvPicPr>
          <p:cNvPr id="21506" name="Содержимое 7" descr="177233181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1" r="17171"/>
          <a:stretch>
            <a:fillRect/>
          </a:stretch>
        </p:blipFill>
        <p:spPr>
          <a:xfrm>
            <a:off x="4645025" y="2239963"/>
            <a:ext cx="3803650" cy="3876675"/>
          </a:xfrm>
        </p:spPr>
      </p:pic>
      <p:pic>
        <p:nvPicPr>
          <p:cNvPr id="21507" name="Содержимое 6" descr="2956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6" r="13206"/>
          <a:stretch>
            <a:fillRect/>
          </a:stretch>
        </p:blipFill>
        <p:spPr>
          <a:xfrm>
            <a:off x="685800" y="2239963"/>
            <a:ext cx="3803650" cy="387667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tx1"/>
                </a:solidFill>
                <a:latin typeface="Times New Roman" charset="0"/>
              </a:rPr>
              <a:t>Всю жизнь святой строго постился , много молился и почти не спал. </a:t>
            </a:r>
            <a:endParaRPr lang="ru-RU" sz="3600" dirty="0">
              <a:latin typeface="Times New Roman" charset="0"/>
            </a:endParaRPr>
          </a:p>
        </p:txBody>
      </p:sp>
      <p:pic>
        <p:nvPicPr>
          <p:cNvPr id="22530" name="Содержимое 7" descr="Mon_04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9" r="17349"/>
          <a:stretch>
            <a:fillRect/>
          </a:stretch>
        </p:blipFill>
        <p:spPr>
          <a:xfrm>
            <a:off x="4645025" y="2239963"/>
            <a:ext cx="3803650" cy="3876675"/>
          </a:xfrm>
        </p:spPr>
      </p:pic>
      <p:pic>
        <p:nvPicPr>
          <p:cNvPr id="22531" name="Содержимое 6" descr="vm1449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1" b="12251"/>
          <a:stretch>
            <a:fillRect/>
          </a:stretch>
        </p:blipFill>
        <p:spPr>
          <a:xfrm>
            <a:off x="685800" y="2239963"/>
            <a:ext cx="3803650" cy="387667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1" r="6901"/>
          <a:stretch>
            <a:fillRect/>
          </a:stretch>
        </p:blipFill>
        <p:spPr>
          <a:xfrm>
            <a:off x="762000" y="1141208"/>
            <a:ext cx="7230533" cy="542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5734" y="169333"/>
            <a:ext cx="812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Успенский собор, на месте нынешней Октябрьской площади,</a:t>
            </a:r>
            <a:r>
              <a:rPr lang="mr-IN" sz="2000" dirty="0"/>
              <a:t>(</a:t>
            </a:r>
            <a:r>
              <a:rPr lang="mr-IN" sz="2000" dirty="0" err="1"/>
              <a:t>разрушен</a:t>
            </a:r>
            <a:r>
              <a:rPr lang="mr-IN" sz="2000" dirty="0"/>
              <a:t> </a:t>
            </a:r>
            <a:r>
              <a:rPr lang="mr-IN" sz="2000" dirty="0" err="1"/>
              <a:t>в</a:t>
            </a:r>
            <a:r>
              <a:rPr lang="mr-IN" sz="2000" dirty="0"/>
              <a:t> 1938)</a:t>
            </a:r>
            <a:r>
              <a:rPr lang="ru-RU" sz="2000" dirty="0"/>
              <a:t>,  Здесь каждый день молился святой старец.</a:t>
            </a:r>
          </a:p>
        </p:txBody>
      </p:sp>
    </p:spTree>
    <p:extLst>
      <p:ext uri="{BB962C8B-B14F-4D97-AF65-F5344CB8AC3E}">
        <p14:creationId xmlns:p14="http://schemas.microsoft.com/office/powerpoint/2010/main" val="1155766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Содержимое 6" descr="5b09e17955fd98eda36cfca08d3f6b67bc5f6c13685955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93" b="15593"/>
          <a:stretch>
            <a:fillRect/>
          </a:stretch>
        </p:blipFill>
        <p:spPr/>
      </p:pic>
      <p:sp>
        <p:nvSpPr>
          <p:cNvPr id="23554" name="Назван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400">
                <a:solidFill>
                  <a:schemeClr val="tx1"/>
                </a:solidFill>
                <a:latin typeface="Times New Roman" charset="0"/>
              </a:rPr>
              <a:t>За любовь к Богу святой получил от Небесного Отца  обильные дары Его силы – благодати, которою делился щедро с приходящими к нему за помощью.</a:t>
            </a:r>
            <a:br>
              <a:rPr kumimoji="0" lang="ru-RU" sz="2400">
                <a:solidFill>
                  <a:schemeClr val="tx1"/>
                </a:solidFill>
                <a:latin typeface="Times New Roman" charset="0"/>
              </a:rPr>
            </a:br>
            <a:endParaRPr kumimoji="0" lang="ru-RU" sz="2400">
              <a:solidFill>
                <a:schemeClr val="tx1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Назван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400" dirty="0">
                <a:solidFill>
                  <a:srgbClr val="800000"/>
                </a:solidFill>
                <a:latin typeface="Times New Roman" charset="0"/>
              </a:rPr>
              <a:t>Старец спасал людей  от физической и от духовной смерти, научая их покаянию.</a:t>
            </a:r>
            <a:br>
              <a:rPr kumimoji="0" lang="ru-RU" sz="2400" dirty="0">
                <a:solidFill>
                  <a:srgbClr val="800000"/>
                </a:solidFill>
                <a:latin typeface="Times New Roman" charset="0"/>
              </a:rPr>
            </a:br>
            <a:endParaRPr kumimoji="0" lang="ru-RU" sz="2400" dirty="0">
              <a:solidFill>
                <a:srgbClr val="800000"/>
              </a:solidFill>
              <a:latin typeface="Times New Roman" charset="0"/>
            </a:endParaRPr>
          </a:p>
        </p:txBody>
      </p:sp>
      <p:pic>
        <p:nvPicPr>
          <p:cNvPr id="24578" name="Содержимое 6" descr="1kl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264" r="-30264"/>
          <a:stretch>
            <a:fillRect/>
          </a:stretch>
        </p:blipFill>
        <p:spPr>
          <a:xfrm>
            <a:off x="688975" y="2239963"/>
            <a:ext cx="3803650" cy="3876675"/>
          </a:xfrm>
        </p:spPr>
      </p:pic>
      <p:pic>
        <p:nvPicPr>
          <p:cNvPr id="24579" name="Содержимое 7" descr="12_02d589d1113c1bac595221a5e8f30723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782" r="-16782"/>
          <a:stretch>
            <a:fillRect/>
          </a:stretch>
        </p:blipFill>
        <p:spPr>
          <a:xfrm>
            <a:off x="4645025" y="2239963"/>
            <a:ext cx="3803650" cy="3876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P134060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b="16632"/>
          <a:stretch>
            <a:fillRect/>
          </a:stretch>
        </p:blipFill>
        <p:spPr>
          <a:xfrm>
            <a:off x="561975" y="2247900"/>
            <a:ext cx="7883525" cy="3946525"/>
          </a:xfrm>
          <a:solidFill>
            <a:srgbClr val="FFFFFF">
              <a:shade val="85000"/>
            </a:srgbClr>
          </a:solidFill>
          <a:ln w="88900" cap="sq">
            <a:solidFill>
              <a:srgbClr val="008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602" name="Назван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200">
                <a:solidFill>
                  <a:srgbClr val="008000"/>
                </a:solidFill>
                <a:latin typeface="Charcoal CY" charset="0"/>
                <a:cs typeface="Charcoal CY" charset="0"/>
              </a:rPr>
              <a:t> Св. мощи праведного Павла  покоятся в Таганроге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икольский храм с мощами святого Павла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" b="1631"/>
          <a:stretch>
            <a:fillRect/>
          </a:stretch>
        </p:blipFill>
        <p:spPr>
          <a:xfrm>
            <a:off x="925689" y="306564"/>
            <a:ext cx="7467600" cy="5600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8311" y="5994401"/>
            <a:ext cx="8161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в храме Святого Николая Чудотворца  -(Никольском) 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70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_2169_26062012234202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" r="5533"/>
          <a:stretch>
            <a:fillRect/>
          </a:stretch>
        </p:blipFill>
        <p:spPr>
          <a:xfrm>
            <a:off x="195674" y="146756"/>
            <a:ext cx="8948325" cy="67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09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Содержимое 3" descr="ppt1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585" r="-16585"/>
          <a:stretch>
            <a:fillRect/>
          </a:stretch>
        </p:blipFill>
        <p:spPr/>
      </p:pic>
      <p:sp>
        <p:nvSpPr>
          <p:cNvPr id="3" name="Название 2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ru-RU" sz="4400" dirty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Старец говорил : «Мой куст никогда не будет пуст!»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 idx="4294967295"/>
          </p:nvPr>
        </p:nvSpPr>
        <p:spPr>
          <a:xfrm>
            <a:off x="248356" y="124179"/>
            <a:ext cx="8116711" cy="1885244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ru-RU" sz="2400" dirty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В</a:t>
            </a:r>
            <a:r>
              <a:rPr kumimoji="0" lang="ru-RU" sz="2400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се </a:t>
            </a:r>
            <a:r>
              <a:rPr kumimoji="0" lang="ru-RU" sz="2400" dirty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места связанные с его именем наполнены </a:t>
            </a:r>
            <a:r>
              <a:rPr kumimoji="0" lang="ru-RU" sz="2400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благодатью Божьей</a:t>
            </a:r>
            <a:r>
              <a:rPr kumimoji="0" lang="ru-RU" sz="2400" dirty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.</a:t>
            </a:r>
            <a:br>
              <a:rPr kumimoji="0" lang="ru-RU" sz="2400" dirty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</a:br>
            <a:r>
              <a:rPr kumimoji="0" lang="ru-RU" sz="2400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Сюда все время идут люди за утешением.</a:t>
            </a:r>
            <a:br>
              <a:rPr kumimoji="0" lang="ru-RU" sz="2400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</a:br>
            <a:r>
              <a:rPr kumimoji="0" lang="ru-RU" sz="2400" i="1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Старое кладбище.</a:t>
            </a:r>
            <a:br>
              <a:rPr kumimoji="0" lang="ru-RU" sz="2400" i="1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</a:br>
            <a:endParaRPr kumimoji="0" lang="ru-RU" sz="2400" i="1" dirty="0">
              <a:solidFill>
                <a:schemeClr val="accent6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27650" name="Содержимое 7" descr="P1340535.JPG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6" r="13206"/>
          <a:stretch>
            <a:fillRect/>
          </a:stretch>
        </p:blipFill>
        <p:spPr>
          <a:xfrm>
            <a:off x="248356" y="2228674"/>
            <a:ext cx="3803650" cy="387667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r="5583"/>
          <a:stretch>
            <a:fillRect/>
          </a:stretch>
        </p:blipFill>
        <p:spPr>
          <a:xfrm>
            <a:off x="4234512" y="2438399"/>
            <a:ext cx="4644905" cy="34836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400050"/>
            <a:ext cx="8204200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71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_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" r="5509"/>
          <a:stretch>
            <a:fillRect/>
          </a:stretch>
        </p:blipFill>
        <p:spPr>
          <a:xfrm>
            <a:off x="914400" y="294590"/>
            <a:ext cx="7467600" cy="560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889" y="5895291"/>
            <a:ext cx="8037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Песочек , взятый с могилы старца, пронизан благодатью Божьей и исцеляет раны и болезни.</a:t>
            </a:r>
          </a:p>
        </p:txBody>
      </p:sp>
    </p:spTree>
    <p:extLst>
      <p:ext uri="{BB962C8B-B14F-4D97-AF65-F5344CB8AC3E}">
        <p14:creationId xmlns:p14="http://schemas.microsoft.com/office/powerpoint/2010/main" val="846973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азван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dirty="0">
                <a:solidFill>
                  <a:schemeClr val="tx1"/>
                </a:solidFill>
                <a:latin typeface="Times New Roman" charset="0"/>
              </a:rPr>
              <a:t>В будние дни </a:t>
            </a:r>
            <a:r>
              <a:rPr kumimoji="0" lang="ru-RU" sz="2800" dirty="0" err="1">
                <a:solidFill>
                  <a:schemeClr val="tx1"/>
                </a:solidFill>
                <a:latin typeface="Times New Roman" charset="0"/>
              </a:rPr>
              <a:t>келию</a:t>
            </a:r>
            <a:r>
              <a:rPr kumimoji="0" lang="ru-RU" sz="2800" dirty="0">
                <a:solidFill>
                  <a:schemeClr val="tx1"/>
                </a:solidFill>
                <a:latin typeface="Times New Roman" charset="0"/>
              </a:rPr>
              <a:t> где жил старец посещает 100 человек, а в выходные </a:t>
            </a:r>
            <a:r>
              <a:rPr kumimoji="0" lang="ru-RU" sz="2800" dirty="0" smtClean="0">
                <a:solidFill>
                  <a:schemeClr val="tx1"/>
                </a:solidFill>
                <a:latin typeface="Times New Roman" charset="0"/>
              </a:rPr>
              <a:t>300 </a:t>
            </a:r>
            <a:r>
              <a:rPr kumimoji="0" lang="ru-RU" sz="2800" dirty="0">
                <a:solidFill>
                  <a:schemeClr val="tx1"/>
                </a:solidFill>
                <a:latin typeface="Times New Roman" charset="0"/>
              </a:rPr>
              <a:t>человек.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911" y="1767684"/>
            <a:ext cx="6920089" cy="4976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1"/>
          <p:cNvSpPr txBox="1">
            <a:spLocks/>
          </p:cNvSpPr>
          <p:nvPr/>
        </p:nvSpPr>
        <p:spPr bwMode="auto">
          <a:xfrm>
            <a:off x="19756" y="0"/>
            <a:ext cx="9144000" cy="6858000"/>
          </a:xfrm>
          <a:prstGeom prst="rect">
            <a:avLst/>
          </a:prstGeom>
          <a:noFill/>
          <a:ln w="25400" cap="rnd" cmpd="sng" algn="ctr">
            <a:noFill/>
            <a:prstDash val="solid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" b="2871"/>
          <a:stretch>
            <a:fillRect/>
          </a:stretch>
        </p:blipFill>
        <p:spPr>
          <a:xfrm>
            <a:off x="914400" y="294590"/>
            <a:ext cx="74676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4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48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" b="31"/>
          <a:stretch>
            <a:fillRect/>
          </a:stretch>
        </p:blipFill>
        <p:spPr>
          <a:xfrm>
            <a:off x="959556" y="119239"/>
            <a:ext cx="7955844" cy="5966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4711" y="6366933"/>
            <a:ext cx="3959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Лавка, где спал святой старец.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78254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0" b="7000"/>
          <a:stretch>
            <a:fillRect/>
          </a:stretch>
        </p:blipFill>
        <p:spPr>
          <a:xfrm>
            <a:off x="1066800" y="609600"/>
            <a:ext cx="34290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42845" y="1038578"/>
            <a:ext cx="2968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10000"/>
                  </a:schemeClr>
                </a:solidFill>
              </a:rPr>
              <a:t>Послушница и </a:t>
            </a:r>
            <a:r>
              <a:rPr lang="ru-RU" sz="2800" b="1" dirty="0" err="1">
                <a:solidFill>
                  <a:schemeClr val="accent4">
                    <a:lumMod val="10000"/>
                  </a:schemeClr>
                </a:solidFill>
              </a:rPr>
              <a:t>приемница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</a:rPr>
              <a:t> старца </a:t>
            </a:r>
            <a:r>
              <a:rPr lang="mr-IN" sz="2800" b="1" dirty="0">
                <a:solidFill>
                  <a:schemeClr val="accent4">
                    <a:lumMod val="10000"/>
                  </a:schemeClr>
                </a:solidFill>
              </a:rPr>
              <a:t>–</a:t>
            </a:r>
            <a:r>
              <a:rPr lang="ru-RU" sz="2800" b="1" dirty="0">
                <a:solidFill>
                  <a:schemeClr val="accent4">
                    <a:lumMod val="10000"/>
                  </a:schemeClr>
                </a:solidFill>
              </a:rPr>
              <a:t>матушка Мария Величко из </a:t>
            </a:r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</a:rPr>
              <a:t>Николаевки тоже была подвижницей прозорливицей</a:t>
            </a:r>
            <a:endParaRPr lang="ru-RU" sz="2800" b="1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7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Прямоугольник 3"/>
          <p:cNvSpPr>
            <a:spLocks noChangeArrowheads="1"/>
          </p:cNvSpPr>
          <p:nvPr/>
        </p:nvSpPr>
        <p:spPr bwMode="auto">
          <a:xfrm>
            <a:off x="1435100" y="309563"/>
            <a:ext cx="5422900" cy="596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ru-RU" sz="3200" dirty="0">
                <a:latin typeface="Charcoal CY" charset="0"/>
                <a:cs typeface="Charcoal CY" charset="0"/>
              </a:rPr>
              <a:t>Как при жизни старец утешал и помогал страждущим, так и по смерти продолжает исцелять души и  тела приходящих к нему. Таких случаев множество.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 dirty="0">
                <a:solidFill>
                  <a:schemeClr val="tx1"/>
                </a:solidFill>
                <a:latin typeface="Times New Roman" charset="0"/>
              </a:rPr>
              <a:t>Недавно святой старец исцелил девочку инвалида из мусульманской семьи, которая после молитвы в </a:t>
            </a:r>
            <a:r>
              <a:rPr kumimoji="0" lang="ru-RU" sz="2800" dirty="0" err="1">
                <a:solidFill>
                  <a:schemeClr val="tx1"/>
                </a:solidFill>
                <a:latin typeface="Times New Roman" charset="0"/>
              </a:rPr>
              <a:t>келии</a:t>
            </a:r>
            <a:r>
              <a:rPr kumimoji="0" lang="ru-RU" sz="2800" dirty="0">
                <a:solidFill>
                  <a:schemeClr val="tx1"/>
                </a:solidFill>
                <a:latin typeface="Times New Roman" charset="0"/>
              </a:rPr>
              <a:t> св. старца  стала ходить. </a:t>
            </a:r>
          </a:p>
        </p:txBody>
      </p:sp>
      <p:pic>
        <p:nvPicPr>
          <p:cNvPr id="30722" name="Содержимое 3" descr="инвалид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4" b="1245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Назван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800">
                <a:solidFill>
                  <a:schemeClr val="tx1"/>
                </a:solidFill>
                <a:latin typeface="Cambria" charset="0"/>
                <a:cs typeface="Cambria" charset="0"/>
              </a:rPr>
              <a:t>Самоотверженная жизнь святых учит нас не зацикливаться на себе, своих земных желаниях, а помнить о душе. </a:t>
            </a:r>
          </a:p>
        </p:txBody>
      </p:sp>
      <p:pic>
        <p:nvPicPr>
          <p:cNvPr id="31746" name="Содержимое 9" descr="P1310352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967" b="-17967"/>
          <a:stretch>
            <a:fillRect/>
          </a:stretch>
        </p:blipFill>
        <p:spPr>
          <a:xfrm>
            <a:off x="4645025" y="2239963"/>
            <a:ext cx="3803650" cy="3876675"/>
          </a:xfrm>
        </p:spPr>
      </p:pic>
      <p:pic>
        <p:nvPicPr>
          <p:cNvPr id="31747" name="Содержимое 11" descr="P1280398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967" b="-17967"/>
          <a:stretch>
            <a:fillRect/>
          </a:stretch>
        </p:blipFill>
        <p:spPr>
          <a:xfrm>
            <a:off x="685800" y="2239963"/>
            <a:ext cx="3803650" cy="3876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r="6493"/>
          <a:stretch>
            <a:fillRect/>
          </a:stretch>
        </p:blipFill>
        <p:spPr>
          <a:xfrm>
            <a:off x="914401" y="1101372"/>
            <a:ext cx="7457253" cy="55929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0889" y="293511"/>
            <a:ext cx="719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После того, как душа уйдет из временной жизни в Вечность, ей предстоит отвечать за все свои злые дела.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5358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7" y="1124590"/>
            <a:ext cx="5477933" cy="55037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7244" y="575734"/>
            <a:ext cx="316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МЫТАРСТВО ВОРОВСТВА</a:t>
            </a:r>
          </a:p>
        </p:txBody>
      </p:sp>
    </p:spTree>
    <p:extLst>
      <p:ext uri="{BB962C8B-B14F-4D97-AF65-F5344CB8AC3E}">
        <p14:creationId xmlns:p14="http://schemas.microsoft.com/office/powerpoint/2010/main" val="16179991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ямоугольник 3"/>
          <p:cNvSpPr>
            <a:spLocks noChangeArrowheads="1"/>
          </p:cNvSpPr>
          <p:nvPr/>
        </p:nvSpPr>
        <p:spPr bwMode="auto">
          <a:xfrm>
            <a:off x="873125" y="601663"/>
            <a:ext cx="7464425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ru-RU" sz="3200" dirty="0">
                <a:latin typeface="Charcoal CY" charset="0"/>
                <a:cs typeface="Charcoal CY" charset="0"/>
              </a:rPr>
              <a:t>Мы не должны забывать  подвиги духовных воинов Христовых, которые терпением и мужеством победили  зло, и </a:t>
            </a:r>
            <a:r>
              <a:rPr kumimoji="0" lang="ru-RU" sz="3200" b="1" dirty="0">
                <a:solidFill>
                  <a:schemeClr val="accent4">
                    <a:lumMod val="10000"/>
                  </a:schemeClr>
                </a:solidFill>
                <a:latin typeface="Charcoal CY" charset="0"/>
                <a:cs typeface="Charcoal CY" charset="0"/>
              </a:rPr>
              <a:t>нас от  козней бесовских избавляют своими молитвами к Богу</a:t>
            </a:r>
            <a:r>
              <a:rPr kumimoji="0" lang="ru-RU" sz="3200" b="1" dirty="0" smtClean="0">
                <a:solidFill>
                  <a:schemeClr val="accent4">
                    <a:lumMod val="10000"/>
                  </a:schemeClr>
                </a:solidFill>
                <a:latin typeface="Charcoal CY" charset="0"/>
                <a:cs typeface="Charcoal CY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kumimoji="0" lang="ru-RU" sz="3200" b="1" dirty="0" smtClean="0">
                <a:solidFill>
                  <a:srgbClr val="C00000"/>
                </a:solidFill>
                <a:latin typeface="Charcoal CY" charset="0"/>
                <a:cs typeface="Charcoal CY" charset="0"/>
              </a:rPr>
              <a:t>Краткая молитва к старцу: «Святой Павел, ратуй!» (спасай)</a:t>
            </a:r>
            <a:endParaRPr kumimoji="0" lang="ru-RU" sz="3200" b="1" dirty="0">
              <a:solidFill>
                <a:srgbClr val="C00000"/>
              </a:solidFill>
              <a:latin typeface="Charcoal CY" charset="0"/>
              <a:cs typeface="Charcoal CY" charset="0"/>
            </a:endParaRPr>
          </a:p>
          <a:p>
            <a:r>
              <a:rPr kumimoji="0" lang="ru-RU" dirty="0">
                <a:latin typeface="Times New Roman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rdcover">
  <a:themeElements>
    <a:clrScheme name="Пиксель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иксель">
    <a:dk1>
      <a:srgbClr val="103154"/>
    </a:dk1>
    <a:lt1>
      <a:srgbClr val="FFFFFF"/>
    </a:lt1>
    <a:dk2>
      <a:srgbClr val="00BFC3"/>
    </a:dk2>
    <a:lt2>
      <a:srgbClr val="0096FF"/>
    </a:lt2>
    <a:accent1>
      <a:srgbClr val="FF7F01"/>
    </a:accent1>
    <a:accent2>
      <a:srgbClr val="F1B015"/>
    </a:accent2>
    <a:accent3>
      <a:srgbClr val="FBEC85"/>
    </a:accent3>
    <a:accent4>
      <a:srgbClr val="D2C2F1"/>
    </a:accent4>
    <a:accent5>
      <a:srgbClr val="DA5AF4"/>
    </a:accent5>
    <a:accent6>
      <a:srgbClr val="9D09D1"/>
    </a:accent6>
    <a:hlink>
      <a:srgbClr val="1286C9"/>
    </a:hlink>
    <a:folHlink>
      <a:srgbClr val="A8C2E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Твердый переплет.thmx</Template>
  <TotalTime>434</TotalTime>
  <Words>622</Words>
  <Application>Microsoft Macintosh PowerPoint</Application>
  <PresentationFormat>Экран (4:3)</PresentationFormat>
  <Paragraphs>45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50" baseType="lpstr">
      <vt:lpstr>Avenir Next Demi Bold</vt:lpstr>
      <vt:lpstr>Bangla MN</vt:lpstr>
      <vt:lpstr>Book Antiqua</vt:lpstr>
      <vt:lpstr>Calibri</vt:lpstr>
      <vt:lpstr>Cambria</vt:lpstr>
      <vt:lpstr>Charcoal CY</vt:lpstr>
      <vt:lpstr>ＭＳ 明朝</vt:lpstr>
      <vt:lpstr>Times New Roman</vt:lpstr>
      <vt:lpstr>Wingdings</vt:lpstr>
      <vt:lpstr>Arial</vt:lpstr>
      <vt:lpstr>Hardcover</vt:lpstr>
      <vt:lpstr>Значение подвига св. Старца Павла Таганрогского в истории нашего края. </vt:lpstr>
      <vt:lpstr>20 июня 1999 г. в Таганроге состоялось  прославление в лике  святых  святого праведного Павла Таганрогского.    </vt:lpstr>
      <vt:lpstr>Презентация PowerPoint</vt:lpstr>
      <vt:lpstr>Бог хочет, чтобы люди были счастливыми. Если бы мы жили в соответствии с Евангелием, то мы бы  всегда радовались. </vt:lpstr>
      <vt:lpstr>Изучая жизнь святых, мы понимаем, что Бог , Его Церковь и святые являются для нас ориентирами для счастливой жизни. </vt:lpstr>
      <vt:lpstr>Святые угодники  исполнили Евангелие всей своей жизнью. Они делали это ради Бога и людей, забывая о себе. </vt:lpstr>
      <vt:lpstr>В наших краях  нес свой жизненный  подвиг святой старец Павел Таганрогский. </vt:lpstr>
      <vt:lpstr>Презентация PowerPoint</vt:lpstr>
      <vt:lpstr>Презентация PowerPoint</vt:lpstr>
      <vt:lpstr>Св. Старец Павел научился праведной жизни, посещая монастыри и святыни земли русской, советуясь с мудрыми старцами. </vt:lpstr>
      <vt:lpstr>Презентация PowerPoint</vt:lpstr>
      <vt:lpstr>Презентация PowerPoint</vt:lpstr>
      <vt:lpstr>В возрасте 25 лет свое богатое имущество раздал бедным и монастырям .  Чтобы никакое земное попечение не отвлекало его от Христа. </vt:lpstr>
      <vt:lpstr>Презентация PowerPoint</vt:lpstr>
      <vt:lpstr>Презентация PowerPoint</vt:lpstr>
      <vt:lpstr>Презентация PowerPoint</vt:lpstr>
      <vt:lpstr>Вся жизнь старца была наполнена нелегким трудом и молитвой. Старец  каждый день много и тяжело трудился.</vt:lpstr>
      <vt:lpstr>Всю жизнь святой строго постился , много молился и почти не спал. </vt:lpstr>
      <vt:lpstr>Презентация PowerPoint</vt:lpstr>
      <vt:lpstr>За любовь к Богу святой получил от Небесного Отца  обильные дары Его силы – благодати, которою делился щедро с приходящими к нему за помощью. </vt:lpstr>
      <vt:lpstr>Старец спасал людей  от физической и от духовной смерти, научая их покаянию. </vt:lpstr>
      <vt:lpstr> Св. мощи праведного Павла  покоятся в Таганроге</vt:lpstr>
      <vt:lpstr>Презентация PowerPoint</vt:lpstr>
      <vt:lpstr>Презентация PowerPoint</vt:lpstr>
      <vt:lpstr>Старец говорил : «Мой куст никогда не будет пуст!» </vt:lpstr>
      <vt:lpstr>Все места связанные с его именем наполнены благодатью Божьей. Сюда все время идут люди за утешением. Старое кладбище. </vt:lpstr>
      <vt:lpstr>Презентация PowerPoint</vt:lpstr>
      <vt:lpstr>Презентация PowerPoint</vt:lpstr>
      <vt:lpstr>В будние дни келию где жил старец посещает 100 человек, а в выходные 300 человек.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Недавно святой старец исцелил девочку инвалида из мусульманской семьи, которая после молитвы в келии св. старца  стала ходить. </vt:lpstr>
      <vt:lpstr>Самоотверженная жизнь святых учит нас не зацикливаться на себе, своих земных желаниях, а помнить о душе.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Значение подвига св. Старца Павла Таганрогского в истории нашего края. </dc:title>
  <dc:creator>Николай</dc:creator>
  <cp:lastModifiedBy>пользователь Microsoft Office</cp:lastModifiedBy>
  <cp:revision>33</cp:revision>
  <dcterms:created xsi:type="dcterms:W3CDTF">2016-07-02T10:27:55Z</dcterms:created>
  <dcterms:modified xsi:type="dcterms:W3CDTF">2023-11-14T20:44:24Z</dcterms:modified>
</cp:coreProperties>
</file>